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1" r:id="rId4"/>
    <p:sldId id="262" r:id="rId5"/>
    <p:sldId id="278" r:id="rId6"/>
    <p:sldId id="306" r:id="rId7"/>
    <p:sldId id="318" r:id="rId8"/>
    <p:sldId id="319" r:id="rId9"/>
    <p:sldId id="268" r:id="rId10"/>
    <p:sldId id="305" r:id="rId11"/>
    <p:sldId id="307" r:id="rId12"/>
    <p:sldId id="308" r:id="rId13"/>
    <p:sldId id="309" r:id="rId14"/>
    <p:sldId id="310" r:id="rId15"/>
    <p:sldId id="279" r:id="rId16"/>
    <p:sldId id="272" r:id="rId17"/>
    <p:sldId id="312" r:id="rId18"/>
    <p:sldId id="320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7"/>
    <a:srgbClr val="004176"/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60" autoAdjust="0"/>
    <p:restoredTop sz="95317" autoAdjust="0"/>
  </p:normalViewPr>
  <p:slideViewPr>
    <p:cSldViewPr snapToGrid="0">
      <p:cViewPr varScale="1">
        <p:scale>
          <a:sx n="86" d="100"/>
          <a:sy n="86" d="100"/>
        </p:scale>
        <p:origin x="68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13BF1-1F79-4000-807B-6827F352B93F}" type="datetimeFigureOut">
              <a:rPr lang="zh-CN" altLang="en-US" smtClean="0"/>
              <a:pPr/>
              <a:t>2020/9/20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8369B-F710-4CE9-A0B8-9F511945CE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hyperlink" Target="https://kns.cnki.net/KXReader/Detail?TIMESTAMP=" TargetMode="Externa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10158" y="1118058"/>
            <a:ext cx="4390181" cy="4454171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629856" y="2279570"/>
            <a:ext cx="627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2020/9/20 </a:t>
            </a:r>
            <a:r>
              <a:rPr lang="zh-CN" altLang="en-US" sz="28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周报</a:t>
            </a:r>
            <a:endParaRPr lang="zh-CN" altLang="zh-CN" sz="28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958" y="2153200"/>
            <a:ext cx="5761439" cy="0"/>
            <a:chOff x="743958" y="3475975"/>
            <a:chExt cx="5761439" cy="0"/>
          </a:xfrm>
        </p:grpSpPr>
        <p:cxnSp>
          <p:nvCxnSpPr>
            <p:cNvPr id="241" name="直接连接符 240"/>
            <p:cNvCxnSpPr/>
            <p:nvPr/>
          </p:nvCxnSpPr>
          <p:spPr>
            <a:xfrm flipH="1">
              <a:off x="1547400" y="3475975"/>
              <a:ext cx="495799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 flipV="1">
              <a:off x="743958" y="3475975"/>
              <a:ext cx="14126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组合 244"/>
          <p:cNvGrpSpPr/>
          <p:nvPr/>
        </p:nvGrpSpPr>
        <p:grpSpPr>
          <a:xfrm flipV="1">
            <a:off x="743958" y="3224432"/>
            <a:ext cx="5776149" cy="0"/>
            <a:chOff x="1170147" y="2641879"/>
            <a:chExt cx="7973853" cy="0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文本框 261"/>
          <p:cNvSpPr txBox="1"/>
          <p:nvPr/>
        </p:nvSpPr>
        <p:spPr>
          <a:xfrm>
            <a:off x="768203" y="3344332"/>
            <a:ext cx="382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ydk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wrb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[.que] - Dec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899886" y="-41728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537" numSld="999" showWhenStopped="0">
                <p:cTn id="3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9" grpId="0"/>
      <p:bldP spid="2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>
            <a:cxnSpLocks/>
          </p:cNvCxnSpPr>
          <p:nvPr/>
        </p:nvCxnSpPr>
        <p:spPr>
          <a:xfrm>
            <a:off x="5264727" y="519545"/>
            <a:ext cx="6830291" cy="51955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66819" y="300265"/>
            <a:ext cx="4597908" cy="523220"/>
            <a:chOff x="666819" y="300264"/>
            <a:chExt cx="3257149" cy="651252"/>
          </a:xfrm>
        </p:grpSpPr>
        <p:sp>
          <p:nvSpPr>
            <p:cNvPr id="23" name="圆角矩形 2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65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NMS--</a:t>
              </a:r>
              <a:r>
                <a:rPr lang="en-US" altLang="zh-CN" sz="2800" b="1" dirty="0" err="1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SoftNMS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68831A6-B7C8-4597-86CC-37BB79063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8" y="1622612"/>
            <a:ext cx="10527465" cy="46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5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66819" y="300264"/>
            <a:ext cx="3655799" cy="1209865"/>
            <a:chOff x="666819" y="300264"/>
            <a:chExt cx="3257149" cy="954107"/>
          </a:xfrm>
        </p:grpSpPr>
        <p:sp>
          <p:nvSpPr>
            <p:cNvPr id="23" name="圆角矩形 2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Cascade-MRCNN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4AFD021-5202-45C5-888F-EB3523202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3" y="1288476"/>
            <a:ext cx="11036471" cy="42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23" name="圆角矩形 2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tensorboard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3951D913-25BB-46FD-9F23-E9F439029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62" y="1433084"/>
            <a:ext cx="9815820" cy="49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7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572485" y="2777571"/>
            <a:ext cx="5030536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>
                <a:sym typeface="微软雅黑" panose="020B0503020204020204" pitchFamily="34" charset="-122"/>
              </a:rPr>
              <a:t> 实验错误总结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0BF1E9-341F-40B4-AE6E-82DF13484724}"/>
              </a:ext>
            </a:extLst>
          </p:cNvPr>
          <p:cNvGrpSpPr/>
          <p:nvPr/>
        </p:nvGrpSpPr>
        <p:grpSpPr>
          <a:xfrm>
            <a:off x="3824990" y="1815483"/>
            <a:ext cx="4179501" cy="523220"/>
            <a:chOff x="666819" y="300264"/>
            <a:chExt cx="3257149" cy="523220"/>
          </a:xfrm>
        </p:grpSpPr>
        <p:sp>
          <p:nvSpPr>
            <p:cNvPr id="14" name="圆角矩形 45">
              <a:extLst>
                <a:ext uri="{FF2B5EF4-FFF2-40B4-BE49-F238E27FC236}">
                  <a16:creationId xmlns:a16="http://schemas.microsoft.com/office/drawing/2014/main" id="{C30FE1DA-CD77-4C18-B66A-AC0CD24B2EB3}"/>
                </a:ext>
              </a:extLst>
            </p:cNvPr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0070C0"/>
                  </a:solidFill>
                  <a:latin typeface="华光标题黑_CNKI" panose="02000500000000000000" pitchFamily="2" charset="-122"/>
                  <a:ea typeface="华光标题黑_CNKI" panose="02000500000000000000" pitchFamily="2" charset="-122"/>
                </a:rPr>
                <a:t>三</a:t>
              </a:r>
            </a:p>
          </p:txBody>
        </p:sp>
        <p:sp>
          <p:nvSpPr>
            <p:cNvPr id="15" name="文本框 1">
              <a:extLst>
                <a:ext uri="{FF2B5EF4-FFF2-40B4-BE49-F238E27FC236}">
                  <a16:creationId xmlns:a16="http://schemas.microsoft.com/office/drawing/2014/main" id="{D5E94127-A171-4C98-8FFB-C054BBA30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42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23" name="圆角矩形 2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总结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DE04E0B-8A53-4AA0-8D6D-CC3395AD5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9" y="1317726"/>
            <a:ext cx="11036236" cy="46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5321518" y="1733794"/>
            <a:ext cx="1526307" cy="1063544"/>
            <a:chOff x="3652" y="2029"/>
            <a:chExt cx="376" cy="26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2" y="2029"/>
              <a:ext cx="3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3748" y="2187"/>
              <a:ext cx="172" cy="106"/>
            </a:xfrm>
            <a:custGeom>
              <a:avLst/>
              <a:gdLst>
                <a:gd name="T0" fmla="*/ 38 w 71"/>
                <a:gd name="T1" fmla="*/ 21 h 44"/>
                <a:gd name="T2" fmla="*/ 34 w 71"/>
                <a:gd name="T3" fmla="*/ 19 h 44"/>
                <a:gd name="T4" fmla="*/ 0 w 71"/>
                <a:gd name="T5" fmla="*/ 0 h 44"/>
                <a:gd name="T6" fmla="*/ 7 w 71"/>
                <a:gd name="T7" fmla="*/ 27 h 44"/>
                <a:gd name="T8" fmla="*/ 38 w 71"/>
                <a:gd name="T9" fmla="*/ 44 h 44"/>
                <a:gd name="T10" fmla="*/ 67 w 71"/>
                <a:gd name="T11" fmla="*/ 27 h 44"/>
                <a:gd name="T12" fmla="*/ 71 w 71"/>
                <a:gd name="T13" fmla="*/ 3 h 44"/>
                <a:gd name="T14" fmla="*/ 41 w 71"/>
                <a:gd name="T15" fmla="*/ 19 h 44"/>
                <a:gd name="T16" fmla="*/ 38 w 71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4">
                  <a:moveTo>
                    <a:pt x="38" y="21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7" y="27"/>
                    <a:pt x="7" y="27"/>
                  </a:cubicBezTo>
                  <a:cubicBezTo>
                    <a:pt x="7" y="27"/>
                    <a:pt x="30" y="44"/>
                    <a:pt x="38" y="44"/>
                  </a:cubicBezTo>
                  <a:cubicBezTo>
                    <a:pt x="46" y="44"/>
                    <a:pt x="67" y="27"/>
                    <a:pt x="67" y="27"/>
                  </a:cubicBezTo>
                  <a:cubicBezTo>
                    <a:pt x="67" y="27"/>
                    <a:pt x="69" y="13"/>
                    <a:pt x="71" y="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38" y="2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3652" y="2031"/>
              <a:ext cx="378" cy="231"/>
            </a:xfrm>
            <a:custGeom>
              <a:avLst/>
              <a:gdLst>
                <a:gd name="T0" fmla="*/ 79 w 157"/>
                <a:gd name="T1" fmla="*/ 1 h 95"/>
                <a:gd name="T2" fmla="*/ 76 w 157"/>
                <a:gd name="T3" fmla="*/ 0 h 95"/>
                <a:gd name="T4" fmla="*/ 73 w 157"/>
                <a:gd name="T5" fmla="*/ 1 h 95"/>
                <a:gd name="T6" fmla="*/ 13 w 157"/>
                <a:gd name="T7" fmla="*/ 29 h 95"/>
                <a:gd name="T8" fmla="*/ 0 w 157"/>
                <a:gd name="T9" fmla="*/ 34 h 95"/>
                <a:gd name="T10" fmla="*/ 12 w 157"/>
                <a:gd name="T11" fmla="*/ 41 h 95"/>
                <a:gd name="T12" fmla="*/ 16 w 157"/>
                <a:gd name="T13" fmla="*/ 43 h 95"/>
                <a:gd name="T14" fmla="*/ 16 w 157"/>
                <a:gd name="T15" fmla="*/ 65 h 95"/>
                <a:gd name="T16" fmla="*/ 11 w 157"/>
                <a:gd name="T17" fmla="*/ 80 h 95"/>
                <a:gd name="T18" fmla="*/ 18 w 157"/>
                <a:gd name="T19" fmla="*/ 95 h 95"/>
                <a:gd name="T20" fmla="*/ 24 w 157"/>
                <a:gd name="T21" fmla="*/ 80 h 95"/>
                <a:gd name="T22" fmla="*/ 19 w 157"/>
                <a:gd name="T23" fmla="*/ 65 h 95"/>
                <a:gd name="T24" fmla="*/ 19 w 157"/>
                <a:gd name="T25" fmla="*/ 45 h 95"/>
                <a:gd name="T26" fmla="*/ 40 w 157"/>
                <a:gd name="T27" fmla="*/ 57 h 95"/>
                <a:gd name="T28" fmla="*/ 74 w 157"/>
                <a:gd name="T29" fmla="*/ 76 h 95"/>
                <a:gd name="T30" fmla="*/ 78 w 157"/>
                <a:gd name="T31" fmla="*/ 78 h 95"/>
                <a:gd name="T32" fmla="*/ 81 w 157"/>
                <a:gd name="T33" fmla="*/ 76 h 95"/>
                <a:gd name="T34" fmla="*/ 111 w 157"/>
                <a:gd name="T35" fmla="*/ 59 h 95"/>
                <a:gd name="T36" fmla="*/ 145 w 157"/>
                <a:gd name="T37" fmla="*/ 41 h 95"/>
                <a:gd name="T38" fmla="*/ 157 w 157"/>
                <a:gd name="T39" fmla="*/ 34 h 95"/>
                <a:gd name="T40" fmla="*/ 144 w 157"/>
                <a:gd name="T41" fmla="*/ 28 h 95"/>
                <a:gd name="T42" fmla="*/ 79 w 157"/>
                <a:gd name="T43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7" h="95">
                  <a:moveTo>
                    <a:pt x="79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3" y="67"/>
                    <a:pt x="11" y="73"/>
                    <a:pt x="11" y="80"/>
                  </a:cubicBezTo>
                  <a:cubicBezTo>
                    <a:pt x="11" y="88"/>
                    <a:pt x="14" y="95"/>
                    <a:pt x="18" y="95"/>
                  </a:cubicBezTo>
                  <a:cubicBezTo>
                    <a:pt x="21" y="95"/>
                    <a:pt x="24" y="88"/>
                    <a:pt x="24" y="80"/>
                  </a:cubicBezTo>
                  <a:cubicBezTo>
                    <a:pt x="24" y="73"/>
                    <a:pt x="22" y="67"/>
                    <a:pt x="19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540930" y="3331210"/>
            <a:ext cx="3110139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Ubuntu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5630042" y="4340647"/>
            <a:ext cx="931914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7924801" y="3724155"/>
            <a:ext cx="4165600" cy="243081"/>
            <a:chOff x="743958" y="3475975"/>
            <a:chExt cx="753417" cy="0"/>
          </a:xfrm>
        </p:grpSpPr>
        <p:cxnSp>
          <p:nvCxnSpPr>
            <p:cNvPr id="42" name="直接连接符 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flipH="1">
            <a:off x="-88900" y="3718120"/>
            <a:ext cx="4356100" cy="393049"/>
            <a:chOff x="743958" y="3475975"/>
            <a:chExt cx="753417" cy="0"/>
          </a:xfrm>
        </p:grpSpPr>
        <p:cxnSp>
          <p:nvCxnSpPr>
            <p:cNvPr id="40" name="直接连接符 39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Ubuntu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F4D50F4-40D9-4623-84D6-AEFC1F78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68" y="1691488"/>
            <a:ext cx="9897863" cy="4044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5321518" y="1733794"/>
            <a:ext cx="1526307" cy="1063544"/>
            <a:chOff x="3652" y="2029"/>
            <a:chExt cx="376" cy="26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2" y="2029"/>
              <a:ext cx="3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3748" y="2187"/>
              <a:ext cx="172" cy="106"/>
            </a:xfrm>
            <a:custGeom>
              <a:avLst/>
              <a:gdLst>
                <a:gd name="T0" fmla="*/ 38 w 71"/>
                <a:gd name="T1" fmla="*/ 21 h 44"/>
                <a:gd name="T2" fmla="*/ 34 w 71"/>
                <a:gd name="T3" fmla="*/ 19 h 44"/>
                <a:gd name="T4" fmla="*/ 0 w 71"/>
                <a:gd name="T5" fmla="*/ 0 h 44"/>
                <a:gd name="T6" fmla="*/ 7 w 71"/>
                <a:gd name="T7" fmla="*/ 27 h 44"/>
                <a:gd name="T8" fmla="*/ 38 w 71"/>
                <a:gd name="T9" fmla="*/ 44 h 44"/>
                <a:gd name="T10" fmla="*/ 67 w 71"/>
                <a:gd name="T11" fmla="*/ 27 h 44"/>
                <a:gd name="T12" fmla="*/ 71 w 71"/>
                <a:gd name="T13" fmla="*/ 3 h 44"/>
                <a:gd name="T14" fmla="*/ 41 w 71"/>
                <a:gd name="T15" fmla="*/ 19 h 44"/>
                <a:gd name="T16" fmla="*/ 38 w 71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4">
                  <a:moveTo>
                    <a:pt x="38" y="21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7" y="27"/>
                    <a:pt x="7" y="27"/>
                  </a:cubicBezTo>
                  <a:cubicBezTo>
                    <a:pt x="7" y="27"/>
                    <a:pt x="30" y="44"/>
                    <a:pt x="38" y="44"/>
                  </a:cubicBezTo>
                  <a:cubicBezTo>
                    <a:pt x="46" y="44"/>
                    <a:pt x="67" y="27"/>
                    <a:pt x="67" y="27"/>
                  </a:cubicBezTo>
                  <a:cubicBezTo>
                    <a:pt x="67" y="27"/>
                    <a:pt x="69" y="13"/>
                    <a:pt x="71" y="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38" y="2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3652" y="2031"/>
              <a:ext cx="378" cy="231"/>
            </a:xfrm>
            <a:custGeom>
              <a:avLst/>
              <a:gdLst>
                <a:gd name="T0" fmla="*/ 79 w 157"/>
                <a:gd name="T1" fmla="*/ 1 h 95"/>
                <a:gd name="T2" fmla="*/ 76 w 157"/>
                <a:gd name="T3" fmla="*/ 0 h 95"/>
                <a:gd name="T4" fmla="*/ 73 w 157"/>
                <a:gd name="T5" fmla="*/ 1 h 95"/>
                <a:gd name="T6" fmla="*/ 13 w 157"/>
                <a:gd name="T7" fmla="*/ 29 h 95"/>
                <a:gd name="T8" fmla="*/ 0 w 157"/>
                <a:gd name="T9" fmla="*/ 34 h 95"/>
                <a:gd name="T10" fmla="*/ 12 w 157"/>
                <a:gd name="T11" fmla="*/ 41 h 95"/>
                <a:gd name="T12" fmla="*/ 16 w 157"/>
                <a:gd name="T13" fmla="*/ 43 h 95"/>
                <a:gd name="T14" fmla="*/ 16 w 157"/>
                <a:gd name="T15" fmla="*/ 65 h 95"/>
                <a:gd name="T16" fmla="*/ 11 w 157"/>
                <a:gd name="T17" fmla="*/ 80 h 95"/>
                <a:gd name="T18" fmla="*/ 18 w 157"/>
                <a:gd name="T19" fmla="*/ 95 h 95"/>
                <a:gd name="T20" fmla="*/ 24 w 157"/>
                <a:gd name="T21" fmla="*/ 80 h 95"/>
                <a:gd name="T22" fmla="*/ 19 w 157"/>
                <a:gd name="T23" fmla="*/ 65 h 95"/>
                <a:gd name="T24" fmla="*/ 19 w 157"/>
                <a:gd name="T25" fmla="*/ 45 h 95"/>
                <a:gd name="T26" fmla="*/ 40 w 157"/>
                <a:gd name="T27" fmla="*/ 57 h 95"/>
                <a:gd name="T28" fmla="*/ 74 w 157"/>
                <a:gd name="T29" fmla="*/ 76 h 95"/>
                <a:gd name="T30" fmla="*/ 78 w 157"/>
                <a:gd name="T31" fmla="*/ 78 h 95"/>
                <a:gd name="T32" fmla="*/ 81 w 157"/>
                <a:gd name="T33" fmla="*/ 76 h 95"/>
                <a:gd name="T34" fmla="*/ 111 w 157"/>
                <a:gd name="T35" fmla="*/ 59 h 95"/>
                <a:gd name="T36" fmla="*/ 145 w 157"/>
                <a:gd name="T37" fmla="*/ 41 h 95"/>
                <a:gd name="T38" fmla="*/ 157 w 157"/>
                <a:gd name="T39" fmla="*/ 34 h 95"/>
                <a:gd name="T40" fmla="*/ 144 w 157"/>
                <a:gd name="T41" fmla="*/ 28 h 95"/>
                <a:gd name="T42" fmla="*/ 79 w 157"/>
                <a:gd name="T43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7" h="95">
                  <a:moveTo>
                    <a:pt x="79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3" y="67"/>
                    <a:pt x="11" y="73"/>
                    <a:pt x="11" y="80"/>
                  </a:cubicBezTo>
                  <a:cubicBezTo>
                    <a:pt x="11" y="88"/>
                    <a:pt x="14" y="95"/>
                    <a:pt x="18" y="95"/>
                  </a:cubicBezTo>
                  <a:cubicBezTo>
                    <a:pt x="21" y="95"/>
                    <a:pt x="24" y="88"/>
                    <a:pt x="24" y="80"/>
                  </a:cubicBezTo>
                  <a:cubicBezTo>
                    <a:pt x="24" y="73"/>
                    <a:pt x="22" y="67"/>
                    <a:pt x="19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338405" y="2994848"/>
            <a:ext cx="7515190" cy="76943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400" dirty="0"/>
              <a:t>工作进度安排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8732519" y="3718121"/>
            <a:ext cx="3357881" cy="249116"/>
            <a:chOff x="743958" y="3475975"/>
            <a:chExt cx="753417" cy="0"/>
          </a:xfrm>
        </p:grpSpPr>
        <p:cxnSp>
          <p:nvCxnSpPr>
            <p:cNvPr id="42" name="直接连接符 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flipH="1">
            <a:off x="-88900" y="3718121"/>
            <a:ext cx="3411220" cy="393048"/>
            <a:chOff x="743958" y="3475975"/>
            <a:chExt cx="753417" cy="0"/>
          </a:xfrm>
        </p:grpSpPr>
        <p:cxnSp>
          <p:nvCxnSpPr>
            <p:cNvPr id="40" name="直接连接符 39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93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安排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EC2980F-A41A-4961-9D81-9BA07690C0F4}"/>
              </a:ext>
            </a:extLst>
          </p:cNvPr>
          <p:cNvSpPr txBox="1"/>
          <p:nvPr/>
        </p:nvSpPr>
        <p:spPr>
          <a:xfrm>
            <a:off x="1759527" y="1773382"/>
            <a:ext cx="573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、中期答辩：</a:t>
            </a:r>
            <a:r>
              <a:rPr lang="en-US" altLang="zh-CN" dirty="0"/>
              <a:t>23</a:t>
            </a:r>
            <a:r>
              <a:rPr lang="zh-CN" altLang="en-US" dirty="0"/>
              <a:t>号之前需要准备的东西：</a:t>
            </a:r>
            <a:r>
              <a:rPr lang="en-US" altLang="zh-CN" dirty="0"/>
              <a:t>PPT</a:t>
            </a:r>
            <a:r>
              <a:rPr lang="zh-CN" altLang="en-US" dirty="0"/>
              <a:t>电子版；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、小论文月底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09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89129" y="1519004"/>
            <a:ext cx="3514299" cy="3565522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881156" y="2785242"/>
            <a:ext cx="627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感谢指导！</a:t>
            </a:r>
            <a:endParaRPr lang="zh-CN" altLang="zh-CN" sz="54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0" name="组合 239"/>
          <p:cNvGrpSpPr/>
          <p:nvPr/>
        </p:nvGrpSpPr>
        <p:grpSpPr>
          <a:xfrm flipH="1" flipV="1">
            <a:off x="961464" y="2676534"/>
            <a:ext cx="5761439" cy="0"/>
            <a:chOff x="1190453" y="2641879"/>
            <a:chExt cx="7953547" cy="0"/>
          </a:xfrm>
        </p:grpSpPr>
        <p:cxnSp>
          <p:nvCxnSpPr>
            <p:cNvPr id="241" name="直接连接符 240"/>
            <p:cNvCxnSpPr/>
            <p:nvPr/>
          </p:nvCxnSpPr>
          <p:spPr>
            <a:xfrm flipV="1">
              <a:off x="1190453" y="2641879"/>
              <a:ext cx="6844412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组合 243"/>
          <p:cNvGrpSpPr/>
          <p:nvPr/>
        </p:nvGrpSpPr>
        <p:grpSpPr>
          <a:xfrm flipV="1">
            <a:off x="961464" y="3747766"/>
            <a:ext cx="5776149" cy="0"/>
            <a:chOff x="1170147" y="2641879"/>
            <a:chExt cx="7973853" cy="0"/>
          </a:xfrm>
        </p:grpSpPr>
        <p:cxnSp>
          <p:nvCxnSpPr>
            <p:cNvPr id="245" name="直接连接符 244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 flipV="1">
            <a:off x="1565229" y="1066061"/>
            <a:ext cx="1141287" cy="0"/>
            <a:chOff x="7568477" y="2641879"/>
            <a:chExt cx="1575523" cy="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2"/>
          <p:cNvSpPr txBox="1"/>
          <p:nvPr/>
        </p:nvSpPr>
        <p:spPr>
          <a:xfrm>
            <a:off x="1330448" y="1098763"/>
            <a:ext cx="167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40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1565229" y="1806649"/>
            <a:ext cx="1141287" cy="0"/>
            <a:chOff x="7568477" y="2641879"/>
            <a:chExt cx="1575523" cy="0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"/>
          <p:cNvSpPr>
            <a:spLocks noChangeArrowheads="1"/>
          </p:cNvSpPr>
          <p:nvPr/>
        </p:nvSpPr>
        <p:spPr bwMode="auto">
          <a:xfrm>
            <a:off x="1519293" y="727507"/>
            <a:ext cx="124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8" name="组合 307"/>
          <p:cNvGrpSpPr/>
          <p:nvPr/>
        </p:nvGrpSpPr>
        <p:grpSpPr>
          <a:xfrm>
            <a:off x="5261956" y="2313502"/>
            <a:ext cx="1980021" cy="737692"/>
            <a:chOff x="2285474" y="2459367"/>
            <a:chExt cx="1980021" cy="737692"/>
          </a:xfrm>
        </p:grpSpPr>
        <p:sp>
          <p:nvSpPr>
            <p:cNvPr id="296" name="文本框 295"/>
            <p:cNvSpPr txBox="1"/>
            <p:nvPr/>
          </p:nvSpPr>
          <p:spPr>
            <a:xfrm>
              <a:off x="2285474" y="2459367"/>
              <a:ext cx="1980021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小论文框架</a:t>
              </a:r>
            </a:p>
          </p:txBody>
        </p:sp>
        <p:sp>
          <p:nvSpPr>
            <p:cNvPr id="302" name="矩形 301"/>
            <p:cNvSpPr/>
            <p:nvPr/>
          </p:nvSpPr>
          <p:spPr>
            <a:xfrm>
              <a:off x="2288679" y="2943147"/>
              <a:ext cx="1576064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principle of GWO</a:t>
              </a: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8665392" y="2302850"/>
            <a:ext cx="2698166" cy="744124"/>
            <a:chOff x="6984877" y="2459366"/>
            <a:chExt cx="2698166" cy="744124"/>
          </a:xfrm>
        </p:grpSpPr>
        <p:sp>
          <p:nvSpPr>
            <p:cNvPr id="297" name="文本框 296"/>
            <p:cNvSpPr txBox="1"/>
            <p:nvPr/>
          </p:nvSpPr>
          <p:spPr>
            <a:xfrm>
              <a:off x="6984877" y="2459366"/>
              <a:ext cx="2698166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实验效果及改进</a:t>
              </a:r>
            </a:p>
          </p:txBody>
        </p:sp>
        <p:sp>
          <p:nvSpPr>
            <p:cNvPr id="303" name="矩形 302"/>
            <p:cNvSpPr/>
            <p:nvPr/>
          </p:nvSpPr>
          <p:spPr>
            <a:xfrm>
              <a:off x="7001017" y="2949578"/>
              <a:ext cx="1233022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Improved GWO </a:t>
              </a: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5287604" y="3403069"/>
            <a:ext cx="2339094" cy="734139"/>
            <a:chOff x="2285474" y="3653623"/>
            <a:chExt cx="2339094" cy="734139"/>
          </a:xfrm>
        </p:grpSpPr>
        <p:sp>
          <p:nvSpPr>
            <p:cNvPr id="298" name="文本框 297"/>
            <p:cNvSpPr txBox="1"/>
            <p:nvPr/>
          </p:nvSpPr>
          <p:spPr>
            <a:xfrm>
              <a:off x="2285474" y="3653623"/>
              <a:ext cx="2339094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实验错误总结</a:t>
              </a:r>
            </a:p>
          </p:txBody>
        </p:sp>
        <p:sp>
          <p:nvSpPr>
            <p:cNvPr id="304" name="矩形 303"/>
            <p:cNvSpPr/>
            <p:nvPr/>
          </p:nvSpPr>
          <p:spPr>
            <a:xfrm>
              <a:off x="2301503" y="4133850"/>
              <a:ext cx="580600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</a:t>
              </a:r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8661548" y="3394189"/>
            <a:ext cx="2698166" cy="565725"/>
            <a:chOff x="6961049" y="3653622"/>
            <a:chExt cx="922787" cy="726444"/>
          </a:xfrm>
        </p:grpSpPr>
        <p:sp>
          <p:nvSpPr>
            <p:cNvPr id="299" name="文本框 298"/>
            <p:cNvSpPr txBox="1"/>
            <p:nvPr/>
          </p:nvSpPr>
          <p:spPr>
            <a:xfrm>
              <a:off x="6981033" y="3653622"/>
              <a:ext cx="902803" cy="67185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Ubuntu</a:t>
              </a:r>
              <a:r>
                <a:rPr lang="zh-CN" altLang="en-US" dirty="0"/>
                <a:t>布置</a:t>
              </a:r>
            </a:p>
          </p:txBody>
        </p:sp>
        <p:sp>
          <p:nvSpPr>
            <p:cNvPr id="305" name="矩形 304"/>
            <p:cNvSpPr/>
            <p:nvPr/>
          </p:nvSpPr>
          <p:spPr>
            <a:xfrm>
              <a:off x="6961049" y="4126154"/>
              <a:ext cx="917231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Application</a:t>
              </a: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5287604" y="4484080"/>
            <a:ext cx="2339094" cy="729733"/>
            <a:chOff x="2285474" y="4847879"/>
            <a:chExt cx="2339094" cy="729733"/>
          </a:xfrm>
        </p:grpSpPr>
        <p:sp>
          <p:nvSpPr>
            <p:cNvPr id="300" name="文本框 299"/>
            <p:cNvSpPr txBox="1"/>
            <p:nvPr/>
          </p:nvSpPr>
          <p:spPr>
            <a:xfrm>
              <a:off x="2285474" y="4847879"/>
              <a:ext cx="2339094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工作进度安排</a:t>
              </a:r>
            </a:p>
          </p:txBody>
        </p:sp>
        <p:sp>
          <p:nvSpPr>
            <p:cNvPr id="306" name="矩形 305"/>
            <p:cNvSpPr/>
            <p:nvPr/>
          </p:nvSpPr>
          <p:spPr>
            <a:xfrm>
              <a:off x="2298150" y="5323700"/>
              <a:ext cx="1133636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Work progress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73270" y="2468419"/>
            <a:ext cx="457200" cy="457200"/>
            <a:chOff x="4473270" y="2468419"/>
            <a:chExt cx="457200" cy="457200"/>
          </a:xfrm>
        </p:grpSpPr>
        <p:sp>
          <p:nvSpPr>
            <p:cNvPr id="287" name="椭圆 286"/>
            <p:cNvSpPr/>
            <p:nvPr/>
          </p:nvSpPr>
          <p:spPr>
            <a:xfrm>
              <a:off x="4473270" y="2468419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文本框 1"/>
            <p:cNvSpPr>
              <a:spLocks noChangeArrowheads="1"/>
            </p:cNvSpPr>
            <p:nvPr/>
          </p:nvSpPr>
          <p:spPr bwMode="auto">
            <a:xfrm>
              <a:off x="4490843" y="2512554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45275" y="2463845"/>
            <a:ext cx="457200" cy="457200"/>
            <a:chOff x="8413446" y="2472723"/>
            <a:chExt cx="457200" cy="457200"/>
          </a:xfrm>
        </p:grpSpPr>
        <p:sp>
          <p:nvSpPr>
            <p:cNvPr id="292" name="椭圆 291"/>
            <p:cNvSpPr/>
            <p:nvPr/>
          </p:nvSpPr>
          <p:spPr>
            <a:xfrm>
              <a:off x="8413446" y="2472723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文本框 1"/>
            <p:cNvSpPr>
              <a:spLocks noChangeArrowheads="1"/>
            </p:cNvSpPr>
            <p:nvPr/>
          </p:nvSpPr>
          <p:spPr bwMode="auto">
            <a:xfrm>
              <a:off x="8436526" y="2518187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75092" y="3513535"/>
            <a:ext cx="457200" cy="457200"/>
            <a:chOff x="4475092" y="3513535"/>
            <a:chExt cx="457200" cy="457200"/>
          </a:xfrm>
        </p:grpSpPr>
        <p:sp>
          <p:nvSpPr>
            <p:cNvPr id="288" name="椭圆 287"/>
            <p:cNvSpPr/>
            <p:nvPr/>
          </p:nvSpPr>
          <p:spPr>
            <a:xfrm>
              <a:off x="4475092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文本框 1"/>
            <p:cNvSpPr>
              <a:spLocks noChangeArrowheads="1"/>
            </p:cNvSpPr>
            <p:nvPr/>
          </p:nvSpPr>
          <p:spPr bwMode="auto">
            <a:xfrm>
              <a:off x="4490842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45275" y="3504657"/>
            <a:ext cx="457200" cy="457200"/>
            <a:chOff x="8413446" y="3513535"/>
            <a:chExt cx="457200" cy="457200"/>
          </a:xfrm>
        </p:grpSpPr>
        <p:sp>
          <p:nvSpPr>
            <p:cNvPr id="293" name="椭圆 292"/>
            <p:cNvSpPr/>
            <p:nvPr/>
          </p:nvSpPr>
          <p:spPr>
            <a:xfrm>
              <a:off x="8413446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文本框 1"/>
            <p:cNvSpPr>
              <a:spLocks noChangeArrowheads="1"/>
            </p:cNvSpPr>
            <p:nvPr/>
          </p:nvSpPr>
          <p:spPr bwMode="auto">
            <a:xfrm>
              <a:off x="8439608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71331" y="4554347"/>
            <a:ext cx="457200" cy="457200"/>
            <a:chOff x="4471331" y="4554347"/>
            <a:chExt cx="457200" cy="457200"/>
          </a:xfrm>
        </p:grpSpPr>
        <p:sp>
          <p:nvSpPr>
            <p:cNvPr id="289" name="椭圆 288"/>
            <p:cNvSpPr/>
            <p:nvPr/>
          </p:nvSpPr>
          <p:spPr>
            <a:xfrm>
              <a:off x="4471331" y="4554347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文本框 1"/>
            <p:cNvSpPr>
              <a:spLocks noChangeArrowheads="1"/>
            </p:cNvSpPr>
            <p:nvPr/>
          </p:nvSpPr>
          <p:spPr bwMode="auto">
            <a:xfrm>
              <a:off x="4496731" y="4590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</a:t>
              </a: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234945" y="2692445"/>
            <a:ext cx="3482406" cy="3485973"/>
            <a:chOff x="-265115" y="3698415"/>
            <a:chExt cx="4351968" cy="4356426"/>
          </a:xfrm>
        </p:grpSpPr>
        <p:sp>
          <p:nvSpPr>
            <p:cNvPr id="322" name="Freeform 5"/>
            <p:cNvSpPr>
              <a:spLocks noEditPoints="1"/>
            </p:cNvSpPr>
            <p:nvPr/>
          </p:nvSpPr>
          <p:spPr bwMode="auto">
            <a:xfrm rot="363427">
              <a:off x="-265115" y="3698415"/>
              <a:ext cx="4351968" cy="4356426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26"/>
            <p:cNvSpPr>
              <a:spLocks noEditPoints="1"/>
            </p:cNvSpPr>
            <p:nvPr/>
          </p:nvSpPr>
          <p:spPr bwMode="auto">
            <a:xfrm>
              <a:off x="1701375" y="4457942"/>
              <a:ext cx="1632150" cy="1515569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49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49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49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49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49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49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49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49"/>
                            </p:stCondLst>
                            <p:childTnLst>
                              <p:par>
                                <p:cTn id="6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49"/>
                            </p:stCondLst>
                            <p:childTnLst>
                              <p:par>
                                <p:cTn id="7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49"/>
                            </p:stCondLst>
                            <p:childTnLst>
                              <p:par>
                                <p:cTn id="7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49"/>
                            </p:stCondLst>
                            <p:childTnLst>
                              <p:par>
                                <p:cTn id="8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145918" y="3335463"/>
            <a:ext cx="4527027" cy="101565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dirty="0"/>
              <a:t>小论文框架</a:t>
            </a:r>
            <a:endParaRPr lang="zh-CN" altLang="en-US" sz="6000" b="1" dirty="0">
              <a:solidFill>
                <a:srgbClr val="005CA7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924800" y="3727786"/>
            <a:ext cx="4356099" cy="348914"/>
            <a:chOff x="743958" y="3475975"/>
            <a:chExt cx="753417" cy="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-114300" y="3721751"/>
            <a:ext cx="4381500" cy="329549"/>
            <a:chOff x="743958" y="3475975"/>
            <a:chExt cx="753417" cy="0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409724" y="1691483"/>
            <a:ext cx="1372552" cy="1243875"/>
            <a:chOff x="5500688" y="1608138"/>
            <a:chExt cx="508000" cy="46037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一、小论文</a:t>
              </a:r>
            </a:p>
          </p:txBody>
        </p:sp>
      </p:grp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45131DE-F67F-49A5-8FC9-47D28A8FF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445759"/>
              </p:ext>
            </p:extLst>
          </p:nvPr>
        </p:nvGraphicFramePr>
        <p:xfrm>
          <a:off x="1007197" y="1169849"/>
          <a:ext cx="5273675" cy="534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3" imgW="5273690" imgH="5348670" progId="Word.Document.12">
                  <p:embed/>
                </p:oleObj>
              </mc:Choice>
              <mc:Fallback>
                <p:oleObj name="Document" r:id="rId3" imgW="5273690" imgH="53486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7197" y="1169849"/>
                        <a:ext cx="5273675" cy="534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BB7DAF5-86D2-4E21-9B25-0243442AE54A}"/>
              </a:ext>
            </a:extLst>
          </p:cNvPr>
          <p:cNvSpPr txBox="1"/>
          <p:nvPr/>
        </p:nvSpPr>
        <p:spPr>
          <a:xfrm>
            <a:off x="6784847" y="820820"/>
            <a:ext cx="51023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计算机应用参考文献链接：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https://kns.cnki.net/KXReader/Detail?TIMESTAMP=</a:t>
            </a:r>
            <a:endParaRPr lang="en-US" altLang="zh-CN" dirty="0"/>
          </a:p>
          <a:p>
            <a:r>
              <a:rPr lang="en-US" altLang="zh-CN" dirty="0"/>
              <a:t>637352623161807500&amp;DBCODE=</a:t>
            </a:r>
            <a:r>
              <a:rPr lang="en-US" altLang="zh-CN" dirty="0" err="1"/>
              <a:t>CAPJ&amp;TABLEName</a:t>
            </a:r>
            <a:r>
              <a:rPr lang="en-US" altLang="zh-CN" dirty="0"/>
              <a:t>=</a:t>
            </a:r>
            <a:r>
              <a:rPr lang="en-US" altLang="zh-CN" dirty="0" err="1"/>
              <a:t>CAPJLAST&amp;FileName</a:t>
            </a:r>
            <a:r>
              <a:rPr lang="en-US" altLang="zh-CN" dirty="0"/>
              <a:t>=JSJC20200826006&amp;RESULT=1&amp;SIGN=mXyFfn8xqaC1NJbq4hpKgvOO6mY%3d&amp;UID=WEEvREcwSlJHSldTTEYzWEpEZktjTndlUjNWOXp4YlM1VDdkelRKZTU1WT0%3d%249A4hF_YAuvQ5obgVAqNKPCYcEjKensW4IQMovwHtwkF4VYPoHbKxJw!!&amp;autoLogin=0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187992" y="3213921"/>
            <a:ext cx="5570748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实验效果及改进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390276" y="1665398"/>
            <a:ext cx="1411448" cy="1162236"/>
            <a:chOff x="3681" y="2029"/>
            <a:chExt cx="623" cy="513"/>
          </a:xfrm>
        </p:grpSpPr>
        <p:sp>
          <p:nvSpPr>
            <p:cNvPr id="4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81" y="2029"/>
              <a:ext cx="623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"/>
            <p:cNvSpPr/>
            <p:nvPr/>
          </p:nvSpPr>
          <p:spPr bwMode="auto">
            <a:xfrm>
              <a:off x="3676" y="2029"/>
              <a:ext cx="623" cy="285"/>
            </a:xfrm>
            <a:custGeom>
              <a:avLst/>
              <a:gdLst>
                <a:gd name="T0" fmla="*/ 312 w 623"/>
                <a:gd name="T1" fmla="*/ 0 h 285"/>
                <a:gd name="T2" fmla="*/ 312 w 623"/>
                <a:gd name="T3" fmla="*/ 0 h 285"/>
                <a:gd name="T4" fmla="*/ 0 w 623"/>
                <a:gd name="T5" fmla="*/ 252 h 285"/>
                <a:gd name="T6" fmla="*/ 38 w 623"/>
                <a:gd name="T7" fmla="*/ 285 h 285"/>
                <a:gd name="T8" fmla="*/ 312 w 623"/>
                <a:gd name="T9" fmla="*/ 62 h 285"/>
                <a:gd name="T10" fmla="*/ 585 w 623"/>
                <a:gd name="T11" fmla="*/ 285 h 285"/>
                <a:gd name="T12" fmla="*/ 623 w 623"/>
                <a:gd name="T13" fmla="*/ 252 h 285"/>
                <a:gd name="T14" fmla="*/ 312 w 623"/>
                <a:gd name="T15" fmla="*/ 0 h 285"/>
                <a:gd name="T16" fmla="*/ 312 w 623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285">
                  <a:moveTo>
                    <a:pt x="312" y="0"/>
                  </a:moveTo>
                  <a:lnTo>
                    <a:pt x="312" y="0"/>
                  </a:lnTo>
                  <a:lnTo>
                    <a:pt x="0" y="252"/>
                  </a:lnTo>
                  <a:lnTo>
                    <a:pt x="38" y="285"/>
                  </a:lnTo>
                  <a:lnTo>
                    <a:pt x="312" y="62"/>
                  </a:lnTo>
                  <a:lnTo>
                    <a:pt x="585" y="285"/>
                  </a:lnTo>
                  <a:lnTo>
                    <a:pt x="623" y="252"/>
                  </a:lnTo>
                  <a:lnTo>
                    <a:pt x="312" y="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/>
            <p:nvPr/>
          </p:nvSpPr>
          <p:spPr bwMode="auto">
            <a:xfrm>
              <a:off x="3747" y="2157"/>
              <a:ext cx="481" cy="385"/>
            </a:xfrm>
            <a:custGeom>
              <a:avLst/>
              <a:gdLst>
                <a:gd name="T0" fmla="*/ 0 w 481"/>
                <a:gd name="T1" fmla="*/ 195 h 385"/>
                <a:gd name="T2" fmla="*/ 0 w 481"/>
                <a:gd name="T3" fmla="*/ 385 h 385"/>
                <a:gd name="T4" fmla="*/ 193 w 481"/>
                <a:gd name="T5" fmla="*/ 385 h 385"/>
                <a:gd name="T6" fmla="*/ 193 w 481"/>
                <a:gd name="T7" fmla="*/ 205 h 385"/>
                <a:gd name="T8" fmla="*/ 292 w 481"/>
                <a:gd name="T9" fmla="*/ 205 h 385"/>
                <a:gd name="T10" fmla="*/ 292 w 481"/>
                <a:gd name="T11" fmla="*/ 385 h 385"/>
                <a:gd name="T12" fmla="*/ 481 w 481"/>
                <a:gd name="T13" fmla="*/ 385 h 385"/>
                <a:gd name="T14" fmla="*/ 481 w 481"/>
                <a:gd name="T15" fmla="*/ 195 h 385"/>
                <a:gd name="T16" fmla="*/ 236 w 481"/>
                <a:gd name="T17" fmla="*/ 0 h 385"/>
                <a:gd name="T18" fmla="*/ 0 w 481"/>
                <a:gd name="T19" fmla="*/ 19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385">
                  <a:moveTo>
                    <a:pt x="0" y="195"/>
                  </a:moveTo>
                  <a:lnTo>
                    <a:pt x="0" y="385"/>
                  </a:lnTo>
                  <a:lnTo>
                    <a:pt x="193" y="385"/>
                  </a:lnTo>
                  <a:lnTo>
                    <a:pt x="193" y="205"/>
                  </a:lnTo>
                  <a:lnTo>
                    <a:pt x="292" y="205"/>
                  </a:lnTo>
                  <a:lnTo>
                    <a:pt x="292" y="385"/>
                  </a:lnTo>
                  <a:lnTo>
                    <a:pt x="481" y="385"/>
                  </a:lnTo>
                  <a:lnTo>
                    <a:pt x="481" y="195"/>
                  </a:lnTo>
                  <a:lnTo>
                    <a:pt x="236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7A5D5B45-F247-4B32-962B-C8BE7B5C2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" y="186817"/>
            <a:ext cx="11878028" cy="47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3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45D22AF-C5F6-466B-B6FD-8F4D201F4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545522"/>
            <a:ext cx="11222181" cy="63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81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78A88CE-73A8-4B9C-909F-5B49C0313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6" y="3200410"/>
            <a:ext cx="12101914" cy="16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>
            <a:cxnSpLocks/>
          </p:cNvCxnSpPr>
          <p:nvPr/>
        </p:nvCxnSpPr>
        <p:spPr>
          <a:xfrm>
            <a:off x="4846320" y="571500"/>
            <a:ext cx="7561580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666819" y="300264"/>
            <a:ext cx="4179501" cy="1384995"/>
            <a:chOff x="666819" y="300264"/>
            <a:chExt cx="3257149" cy="1384995"/>
          </a:xfrm>
        </p:grpSpPr>
        <p:sp>
          <p:nvSpPr>
            <p:cNvPr id="46" name="圆角矩形 45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二、</a:t>
              </a:r>
              <a:r>
                <a:rPr lang="zh-CN" altLang="en-US" sz="2800" dirty="0"/>
                <a:t>实验效果及改进</a:t>
              </a:r>
            </a:p>
            <a:p>
              <a:pPr algn="ctr"/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DDA608C-D51B-4154-93AF-6860FC9779D8}"/>
              </a:ext>
            </a:extLst>
          </p:cNvPr>
          <p:cNvSpPr txBox="1"/>
          <p:nvPr/>
        </p:nvSpPr>
        <p:spPr>
          <a:xfrm>
            <a:off x="2964873" y="3244334"/>
            <a:ext cx="631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37FF7F-D978-4781-B82D-DE5B967B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6" y="1094720"/>
            <a:ext cx="7148179" cy="51515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D92C37-A511-497C-913A-5ECC50481A07}"/>
              </a:ext>
            </a:extLst>
          </p:cNvPr>
          <p:cNvSpPr txBox="1"/>
          <p:nvPr/>
        </p:nvSpPr>
        <p:spPr>
          <a:xfrm>
            <a:off x="7814998" y="906109"/>
            <a:ext cx="4081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resize image</a:t>
            </a:r>
            <a:r>
              <a:rPr lang="zh-CN" altLang="en-US" dirty="0"/>
              <a:t>下面的第一个代码块显示的图像用了</a:t>
            </a:r>
            <a:r>
              <a:rPr lang="en-US" altLang="zh-CN" dirty="0"/>
              <a:t>mask</a:t>
            </a:r>
            <a:r>
              <a:rPr lang="zh-CN" altLang="en-US" dirty="0"/>
              <a:t>像素气球的并未</a:t>
            </a:r>
            <a:r>
              <a:rPr lang="en-US" altLang="zh-CN" dirty="0"/>
              <a:t>【14】【16】</a:t>
            </a:r>
            <a:r>
              <a:rPr lang="zh-CN" altLang="en-US" dirty="0"/>
              <a:t>；</a:t>
            </a:r>
            <a:r>
              <a:rPr lang="en-US" altLang="zh-CN" dirty="0"/>
              <a:t>【19】</a:t>
            </a:r>
            <a:r>
              <a:rPr lang="zh-CN" altLang="en-US" dirty="0"/>
              <a:t>数据集扩增翻转；</a:t>
            </a:r>
          </a:p>
          <a:p>
            <a:r>
              <a:rPr lang="en-US" altLang="zh-CN" dirty="0"/>
              <a:t>【28】rois</a:t>
            </a:r>
            <a:r>
              <a:rPr lang="zh-CN" altLang="en-US" dirty="0"/>
              <a:t>模块中间的鱼被</a:t>
            </a:r>
            <a:r>
              <a:rPr lang="en-US" altLang="zh-CN" dirty="0"/>
              <a:t>mask</a:t>
            </a:r>
            <a:r>
              <a:rPr lang="zh-CN" altLang="en-US" dirty="0"/>
              <a:t>像素填充了；图片上下的黑条是为了防止失帧和保证语义分割效果的精确，同时保证图像的边长可以整除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6</a:t>
            </a:r>
            <a:r>
              <a:rPr lang="zh-CN" altLang="en-US" dirty="0"/>
              <a:t>次方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34FDB2-7D63-478D-8452-0126E82D0A73}"/>
              </a:ext>
            </a:extLst>
          </p:cNvPr>
          <p:cNvSpPr txBox="1"/>
          <p:nvPr/>
        </p:nvSpPr>
        <p:spPr>
          <a:xfrm>
            <a:off x="7814998" y="3428999"/>
            <a:ext cx="42107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configurations</a:t>
            </a:r>
            <a:r>
              <a:rPr lang="zh-CN" altLang="en-US" dirty="0"/>
              <a:t>不同部分：</a:t>
            </a:r>
            <a:r>
              <a:rPr lang="en-US" altLang="zh-CN" dirty="0" err="1"/>
              <a:t>backboneshapes</a:t>
            </a:r>
            <a:r>
              <a:rPr lang="zh-CN" altLang="en-US" dirty="0"/>
              <a:t>，</a:t>
            </a:r>
            <a:r>
              <a:rPr lang="en-US" altLang="zh-CN" dirty="0"/>
              <a:t>train-bn=false</a:t>
            </a:r>
            <a:r>
              <a:rPr lang="zh-CN" altLang="en-US" dirty="0"/>
              <a:t>；</a:t>
            </a:r>
            <a:r>
              <a:rPr lang="en-US" altLang="zh-CN" dirty="0"/>
              <a:t>loss weight</a:t>
            </a:r>
            <a:r>
              <a:rPr lang="zh-CN" altLang="en-US" dirty="0"/>
              <a:t>；</a:t>
            </a:r>
            <a:r>
              <a:rPr lang="en-US" altLang="zh-CN" dirty="0"/>
              <a:t>per-image limit</a:t>
            </a:r>
            <a:r>
              <a:rPr lang="zh-CN" altLang="en-US" dirty="0"/>
              <a:t>；</a:t>
            </a:r>
          </a:p>
          <a:p>
            <a:r>
              <a:rPr lang="en-US" altLang="zh-CN" dirty="0" err="1"/>
              <a:t>rpn</a:t>
            </a:r>
            <a:r>
              <a:rPr lang="zh-CN" altLang="en-US" dirty="0"/>
              <a:t>部分：</a:t>
            </a:r>
            <a:r>
              <a:rPr lang="en-US" altLang="zh-CN" dirty="0"/>
              <a:t>positive anchors</a:t>
            </a:r>
            <a:r>
              <a:rPr lang="zh-CN" altLang="en-US" dirty="0"/>
              <a:t>和</a:t>
            </a:r>
            <a:r>
              <a:rPr lang="en-US" altLang="zh-CN" dirty="0"/>
              <a:t>negative</a:t>
            </a:r>
            <a:r>
              <a:rPr lang="zh-CN" altLang="en-US" dirty="0"/>
              <a:t>数量不同；</a:t>
            </a:r>
          </a:p>
          <a:p>
            <a:r>
              <a:rPr lang="en-US" altLang="zh-CN" dirty="0"/>
              <a:t>【21】</a:t>
            </a:r>
            <a:r>
              <a:rPr lang="zh-CN" altLang="en-US" dirty="0"/>
              <a:t>代码块右边显示的</a:t>
            </a:r>
            <a:r>
              <a:rPr lang="en-US" altLang="zh-CN" dirty="0"/>
              <a:t>box</a:t>
            </a:r>
            <a:r>
              <a:rPr lang="zh-CN" altLang="en-US" dirty="0"/>
              <a:t>框太多；</a:t>
            </a:r>
            <a:r>
              <a:rPr lang="en-US" altLang="zh-CN" dirty="0"/>
              <a:t>【27】</a:t>
            </a:r>
            <a:r>
              <a:rPr lang="zh-CN" altLang="en-US" dirty="0"/>
              <a:t>代码块不显示检测的</a:t>
            </a:r>
            <a:r>
              <a:rPr lang="en-US" altLang="zh-CN" dirty="0"/>
              <a:t>ap</a:t>
            </a:r>
            <a:r>
              <a:rPr lang="zh-CN" altLang="en-US" dirty="0"/>
              <a:t>值；</a:t>
            </a:r>
            <a:r>
              <a:rPr lang="en-US" altLang="zh-CN" dirty="0"/>
              <a:t>【32】</a:t>
            </a:r>
            <a:r>
              <a:rPr lang="zh-CN" altLang="en-US" dirty="0"/>
              <a:t>代码块中的虚线框偏的太多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310</Words>
  <Application>Microsoft Office PowerPoint</Application>
  <PresentationFormat>宽屏</PresentationFormat>
  <Paragraphs>49</Paragraphs>
  <Slides>19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华光标题黑_CNKI</vt:lpstr>
      <vt:lpstr>微软雅黑</vt:lpstr>
      <vt:lpstr>Arial</vt:lpstr>
      <vt:lpstr>Calibri</vt:lpstr>
      <vt:lpstr>Calibri Light</vt:lpstr>
      <vt:lpstr>Office 主题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ZK</dc:creator>
  <cp:lastModifiedBy>AMM W</cp:lastModifiedBy>
  <cp:revision>116</cp:revision>
  <dcterms:created xsi:type="dcterms:W3CDTF">2017-05-22T03:54:00Z</dcterms:created>
  <dcterms:modified xsi:type="dcterms:W3CDTF">2020-09-20T13:26:35Z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